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C3386-1502-4E99-9CFD-656E65D04809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DD90-E265-44E4-BDB8-632C857240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361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3DD90-E265-44E4-BDB8-632C857240DC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325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3DD90-E265-44E4-BDB8-632C857240DC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780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0FF-4C9A-4092-9BDE-92061E5E5CDA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3E25-E7DC-4505-9ADA-7E6EE20ABBCD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17B-8881-4974-BBEE-8057B3AC371D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E252-4CF7-4735-B712-D1F80D2556CB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FFF2-E419-47B3-A69E-155B660B0139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58E0-356D-418F-BD61-1E5F4207886B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F99-A5B5-4BC9-A1E0-C3C1AB502BB2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5643-37C8-41B3-9392-FBCF347A15E1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B663-739D-46CD-9CFE-EF3E5D0039A9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A82A00-7AD8-484D-AD30-B0143BEF262E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4E6-3FA5-4995-BF2C-15B1D7515566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CF792D-52E8-45F2-97C3-9FA48160B037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6600" dirty="0" smtClean="0"/>
              <a:t>Adaptive Boosting (AdaBoost)</a:t>
            </a:r>
            <a:endParaRPr lang="sr-Latn-R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433880"/>
          </a:xfrm>
        </p:spPr>
        <p:txBody>
          <a:bodyPr/>
          <a:lstStyle/>
          <a:p>
            <a:r>
              <a:rPr lang="sr-Latn-RS" dirty="0" smtClean="0"/>
              <a:t>Pregled i implementacija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57531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Student: Branko Kovač 2015/3289								Mentor: prof. dr Veljko Milutinović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902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Izvršavanje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Izvršavanje na različitim platformama (lokalno i </a:t>
            </a:r>
            <a:r>
              <a:rPr lang="sr-Latn-RS" sz="2800" i="1" dirty="0" smtClean="0"/>
              <a:t>cloud</a:t>
            </a:r>
            <a:r>
              <a:rPr lang="sr-Latn-RS" sz="28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Amazon Web Services </a:t>
            </a:r>
            <a:r>
              <a:rPr lang="sr-Latn-RS" sz="2800" i="1" dirty="0" smtClean="0"/>
              <a:t>cloud</a:t>
            </a:r>
            <a:r>
              <a:rPr lang="sr-Latn-RS" sz="2800" dirty="0" smtClean="0"/>
              <a:t> – t2.micro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Skalabilnost je prednost </a:t>
            </a:r>
            <a:r>
              <a:rPr lang="sr-Latn-RS" sz="2800" i="1" dirty="0" smtClean="0"/>
              <a:t>cloud</a:t>
            </a:r>
            <a:r>
              <a:rPr lang="sr-Latn-RS" sz="2800" dirty="0" smtClean="0"/>
              <a:t>-a</a:t>
            </a:r>
            <a:endParaRPr lang="sr-Latn-R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r>
              <a:rPr lang="sr-Latn-RS" dirty="0"/>
              <a:t> /12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20" y="4446288"/>
            <a:ext cx="23812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41" y="2224951"/>
            <a:ext cx="2112963" cy="21129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Rezultati</a:t>
            </a:r>
            <a:endParaRPr lang="sr-Latn-R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457098"/>
              </p:ext>
            </p:extLst>
          </p:nvPr>
        </p:nvGraphicFramePr>
        <p:xfrm>
          <a:off x="1097280" y="2214563"/>
          <a:ext cx="10058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45151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Uzorak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PC </a:t>
                      </a:r>
                      <a:r>
                        <a:rPr lang="en-US" sz="2000" dirty="0" smtClean="0"/>
                        <a:t>[s]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AWS t2.micro</a:t>
                      </a:r>
                      <a:r>
                        <a:rPr lang="en-US" sz="2000" dirty="0" smtClean="0"/>
                        <a:t> [s]</a:t>
                      </a:r>
                      <a:endParaRPr lang="sr-Latn-RS" sz="2000" dirty="0"/>
                    </a:p>
                  </a:txBody>
                  <a:tcPr/>
                </a:tc>
              </a:tr>
              <a:tr h="345151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1% train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4.08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2.15</a:t>
                      </a:r>
                      <a:endParaRPr lang="sr-Latn-RS" sz="2000" dirty="0"/>
                    </a:p>
                  </a:txBody>
                  <a:tcPr/>
                </a:tc>
              </a:tr>
              <a:tr h="345151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10% train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37.94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22.11</a:t>
                      </a:r>
                      <a:endParaRPr lang="sr-Latn-RS" sz="2000" dirty="0"/>
                    </a:p>
                  </a:txBody>
                  <a:tcPr/>
                </a:tc>
              </a:tr>
              <a:tr h="369483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100%</a:t>
                      </a:r>
                      <a:r>
                        <a:rPr lang="sr-Latn-RS" sz="2000" baseline="0" dirty="0" smtClean="0"/>
                        <a:t> train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3</a:t>
                      </a:r>
                      <a:r>
                        <a:rPr lang="en-US" sz="2000" dirty="0" smtClean="0"/>
                        <a:t>97.70</a:t>
                      </a:r>
                      <a:endParaRPr lang="sr-Latn-R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216.99</a:t>
                      </a:r>
                      <a:endParaRPr lang="sr-Latn-R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7280" y="4140200"/>
            <a:ext cx="10058400" cy="19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Gre</a:t>
            </a:r>
            <a:r>
              <a:rPr lang="sr-Latn-R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ška obučavanja u oba slučaja oko 15%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ourier New" panose="02070309020205020404" pitchFamily="49" charset="0"/>
              <a:buChar char="o"/>
            </a:pPr>
            <a:r>
              <a:rPr lang="sr-Latn-R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r-Latn-R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AWS daje </a:t>
            </a:r>
            <a:r>
              <a:rPr lang="sr-Latn-R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bolje rezultate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ourier New" panose="02070309020205020404" pitchFamily="49" charset="0"/>
              <a:buChar char="o"/>
            </a:pPr>
            <a:r>
              <a:rPr lang="sr-Latn-R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sr-Latn-R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Cilj projekta je bio </a:t>
            </a:r>
            <a:r>
              <a:rPr lang="sr-Latn-R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implementacija</a:t>
            </a:r>
            <a:r>
              <a:rPr lang="sr-Latn-R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algoritma, ne brzina</a:t>
            </a:r>
            <a:endParaRPr lang="sr-Latn-R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sr-Latn-R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r>
              <a:rPr lang="sr-Latn-RS" dirty="0" smtClean="0"/>
              <a:t>/12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128" y="305445"/>
            <a:ext cx="3376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600" dirty="0" smtClean="0">
                <a:solidFill>
                  <a:schemeClr val="bg1"/>
                </a:solidFill>
                <a:latin typeface="+mj-lt"/>
              </a:rPr>
              <a:t>Pitanja?</a:t>
            </a:r>
            <a:endParaRPr lang="sr-Latn-RS" sz="6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5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</a:t>
            </a:r>
            <a:r>
              <a:rPr lang="sr-Latn-RS" sz="2800" dirty="0"/>
              <a:t>Adaptive Boosting (AdaBoost) su predložili Frojnd i Šapir (1995</a:t>
            </a:r>
            <a:r>
              <a:rPr lang="sr-Latn-RS" sz="28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i="1" dirty="0" smtClean="0"/>
              <a:t>Gödel</a:t>
            </a:r>
            <a:r>
              <a:rPr lang="sr-Latn-RS" sz="2800" dirty="0" smtClean="0"/>
              <a:t>-ova nagrada 2003.</a:t>
            </a:r>
            <a:endParaRPr lang="sr-Latn-R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Iterativni klasifikator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Jak i slabi prediktori</a:t>
            </a:r>
            <a:endParaRPr lang="sr-Latn-R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Promenljivi težinski faktori</a:t>
            </a:r>
            <a:endParaRPr lang="sr-Latn-RS" sz="2800" dirty="0"/>
          </a:p>
          <a:p>
            <a:pPr marL="0" indent="0">
              <a:buNone/>
            </a:pPr>
            <a:endParaRPr lang="sr-Latn-RS" sz="2800" dirty="0" smtClean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23" y="2413064"/>
            <a:ext cx="5080747" cy="288869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Prikaz AdaBoost </a:t>
            </a:r>
            <a:r>
              <a:rPr lang="sr-Latn-RS" dirty="0" smtClean="0"/>
              <a:t>klasifikatora</a:t>
            </a:r>
            <a:endParaRPr lang="sr-Latn-R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1" y="1846263"/>
            <a:ext cx="5269203" cy="4022725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AdaBoost – slabi prediktor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najčešće </a:t>
            </a:r>
            <a:r>
              <a:rPr lang="sr-Latn-RS" sz="2800" b="1" dirty="0" smtClean="0"/>
              <a:t>jednostavan</a:t>
            </a:r>
            <a:r>
              <a:rPr lang="sr-Latn-RS" sz="2800" dirty="0" smtClean="0"/>
              <a:t> klasifikator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Decision Stump (+1 ili -1)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neznatno bolji od </a:t>
            </a:r>
            <a:r>
              <a:rPr lang="sr-Latn-RS" sz="2800" b="1" dirty="0" smtClean="0"/>
              <a:t>50%</a:t>
            </a:r>
            <a:r>
              <a:rPr lang="sr-Latn-RS" sz="2800" dirty="0" smtClean="0"/>
              <a:t> pogodaka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težina klasifikacije =&gt; težinski faktor</a:t>
            </a:r>
          </a:p>
          <a:p>
            <a:pPr marL="0" indent="0">
              <a:buNone/>
            </a:pPr>
            <a:endParaRPr lang="sr-Latn-R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91" y="1963429"/>
            <a:ext cx="3429479" cy="25244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AdaBoost – greška klasifikacije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Svaki slabi prediktor se obučava zasebno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i="1" dirty="0" smtClean="0"/>
              <a:t> </a:t>
            </a:r>
            <a:r>
              <a:rPr lang="sr-Latn-RS" sz="2800" dirty="0" smtClean="0"/>
              <a:t>Slabi prediktori se obučavaju jedna za drugom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Greška klasifikacije za svaki od ovih prediktora je: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Na osnovu greške se podešavaju težinski faktori</a:t>
            </a:r>
            <a:r>
              <a:rPr lang="sr-Latn-RS" sz="2800" dirty="0"/>
              <a:t> (adaptacija)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16" y="3552652"/>
            <a:ext cx="4323809" cy="6095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AdaBoost – težinski faktori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Faktor raste za svaki pogrešno klasifikovani podatak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Faktor opada za svaki dobro klasifikovani podatak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Svaki sledeći slabi prediktor koristi korigovani faktor</a:t>
            </a:r>
          </a:p>
          <a:p>
            <a:pPr>
              <a:buFont typeface="Courier New" panose="02070309020205020404" pitchFamily="49" charset="0"/>
              <a:buChar char="o"/>
            </a:pPr>
            <a:endParaRPr lang="sr-Latn-RS" sz="2800" dirty="0"/>
          </a:p>
          <a:p>
            <a:pPr>
              <a:buFont typeface="Courier New" panose="02070309020205020404" pitchFamily="49" charset="0"/>
              <a:buChar char="o"/>
            </a:pPr>
            <a:endParaRPr lang="sr-Latn-R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Na kraju procesa su obučeni svi slabi prediktori</a:t>
            </a:r>
            <a:endParaRPr lang="sr-Latn-R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87" y="3631431"/>
            <a:ext cx="4391963" cy="85908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AdaBoost – jaka predikcija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Formira se na osnovu svih obučenih slabih prediktora</a:t>
            </a:r>
          </a:p>
          <a:p>
            <a:pPr>
              <a:buFont typeface="Courier New" panose="02070309020205020404" pitchFamily="49" charset="0"/>
              <a:buChar char="o"/>
            </a:pPr>
            <a:endParaRPr lang="sr-Latn-RS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sr-Latn-RS" sz="2800" dirty="0"/>
          </a:p>
          <a:p>
            <a:pPr>
              <a:buFont typeface="Courier New" panose="02070309020205020404" pitchFamily="49" charset="0"/>
              <a:buChar char="o"/>
            </a:pPr>
            <a:endParaRPr lang="sr-Latn-RS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sr-Latn-R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Težinski faktor jakog prediktora je suma faktora slabih</a:t>
            </a:r>
          </a:p>
          <a:p>
            <a:pPr>
              <a:buFont typeface="Courier New" panose="02070309020205020404" pitchFamily="49" charset="0"/>
              <a:buChar char="o"/>
            </a:pPr>
            <a:endParaRPr lang="sr-Latn-RS" sz="2800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96" y="2487437"/>
            <a:ext cx="523875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70" y="5235868"/>
            <a:ext cx="3104762" cy="619048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 rot="21219898">
            <a:off x="6695902" y="5499983"/>
            <a:ext cx="4911922" cy="461665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sr-Latn-RS" altLang="zh-TW" sz="2400" dirty="0" smtClean="0">
                <a:solidFill>
                  <a:schemeClr val="bg1"/>
                </a:solidFill>
              </a:rPr>
              <a:t>Koliko je prediktor zaista dobar</a:t>
            </a:r>
            <a:r>
              <a:rPr lang="en-US" altLang="zh-TW" sz="2400" dirty="0" smtClean="0">
                <a:solidFill>
                  <a:schemeClr val="bg1"/>
                </a:solidFill>
              </a:rPr>
              <a:t>?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AdaBoost - primena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različiti problemi klasifikacije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detekcija oblika/lica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 </a:t>
            </a:r>
            <a:r>
              <a:rPr lang="sr-Latn-RS" sz="2800" dirty="0" smtClean="0"/>
              <a:t>predikcija sportskih rezultata</a:t>
            </a:r>
            <a:endParaRPr lang="sr-Latn-R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72" y="3907910"/>
            <a:ext cx="2573785" cy="1696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07" y="3643459"/>
            <a:ext cx="2889263" cy="222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50" y="3857414"/>
            <a:ext cx="2576120" cy="172278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AdaBoost – za i protiv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ZA: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RS" sz="2600" dirty="0"/>
              <a:t> </a:t>
            </a:r>
            <a:r>
              <a:rPr lang="sr-Latn-RS" sz="2600" dirty="0" smtClean="0"/>
              <a:t>brz i jednostavan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RS" sz="2600" dirty="0"/>
              <a:t> </a:t>
            </a:r>
            <a:r>
              <a:rPr lang="sr-Latn-RS" sz="2600" dirty="0" smtClean="0"/>
              <a:t>različiti slabi klasifikatori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RS" sz="2600" dirty="0"/>
              <a:t> </a:t>
            </a:r>
            <a:r>
              <a:rPr lang="sr-Latn-RS" sz="2600" dirty="0" smtClean="0"/>
              <a:t>dobra generalizacija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 smtClean="0"/>
              <a:t> PROTIV:</a:t>
            </a:r>
          </a:p>
          <a:p>
            <a:pPr lvl="1">
              <a:buFont typeface="Calibri" panose="020F0502020204030204" pitchFamily="34" charset="0"/>
              <a:buChar char="x"/>
            </a:pPr>
            <a:r>
              <a:rPr lang="sr-Latn-RS" sz="2600" dirty="0"/>
              <a:t> </a:t>
            </a:r>
            <a:r>
              <a:rPr lang="sr-Latn-RS" sz="2600" dirty="0" smtClean="0"/>
              <a:t>moguć </a:t>
            </a:r>
            <a:r>
              <a:rPr lang="sr-Latn-RS" sz="2600" i="1" dirty="0" smtClean="0"/>
              <a:t>overfitting</a:t>
            </a:r>
            <a:endParaRPr lang="sr-Latn-RS" sz="2600" dirty="0" smtClean="0"/>
          </a:p>
          <a:p>
            <a:pPr lvl="1">
              <a:buFont typeface="Calibri" panose="020F0502020204030204" pitchFamily="34" charset="0"/>
              <a:buChar char="x"/>
            </a:pPr>
            <a:r>
              <a:rPr lang="sr-Latn-RS" sz="2600" dirty="0"/>
              <a:t> </a:t>
            </a:r>
            <a:r>
              <a:rPr lang="sr-Latn-RS" sz="2600" dirty="0" smtClean="0"/>
              <a:t>neoptimalni rezultati</a:t>
            </a:r>
          </a:p>
          <a:p>
            <a:pPr lvl="1">
              <a:buFont typeface="Calibri" panose="020F0502020204030204" pitchFamily="34" charset="0"/>
              <a:buChar char="x"/>
            </a:pPr>
            <a:r>
              <a:rPr lang="sr-Latn-RS" sz="2600" dirty="0"/>
              <a:t> </a:t>
            </a:r>
            <a:r>
              <a:rPr lang="sr-Latn-RS" sz="2600" dirty="0" smtClean="0"/>
              <a:t>osetljivost na šum i ekstreme</a:t>
            </a:r>
            <a:endParaRPr lang="sr-Latn-RS" sz="2600" dirty="0"/>
          </a:p>
          <a:p>
            <a:pPr>
              <a:buFont typeface="Courier New" panose="02070309020205020404" pitchFamily="49" charset="0"/>
              <a:buChar char="o"/>
            </a:pPr>
            <a:endParaRPr lang="sr-Latn-RS" sz="2800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00" y="1845734"/>
            <a:ext cx="177006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t="9773" r="8386" b="17152"/>
          <a:stretch>
            <a:fillRect/>
          </a:stretch>
        </p:blipFill>
        <p:spPr bwMode="auto">
          <a:xfrm>
            <a:off x="7495962" y="4134999"/>
            <a:ext cx="19637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r>
              <a:rPr lang="sr-Latn-RS" dirty="0"/>
              <a:t> 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Kovač 2015/3289, branko.kovac@gmail.com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869</TotalTime>
  <Words>397</Words>
  <Application>Microsoft Office PowerPoint</Application>
  <PresentationFormat>Widescreen</PresentationFormat>
  <Paragraphs>95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新細明體</vt:lpstr>
      <vt:lpstr>Calibri</vt:lpstr>
      <vt:lpstr>Calibri Light</vt:lpstr>
      <vt:lpstr>Comic Sans MS</vt:lpstr>
      <vt:lpstr>Courier New</vt:lpstr>
      <vt:lpstr>Wingdings</vt:lpstr>
      <vt:lpstr>Retrospect</vt:lpstr>
      <vt:lpstr>Adaptive Boosting (AdaBoost)</vt:lpstr>
      <vt:lpstr>Uvod</vt:lpstr>
      <vt:lpstr>Prikaz AdaBoost klasifikatora</vt:lpstr>
      <vt:lpstr>AdaBoost – slabi prediktor</vt:lpstr>
      <vt:lpstr>AdaBoost – greška klasifikacije</vt:lpstr>
      <vt:lpstr>AdaBoost – težinski faktori</vt:lpstr>
      <vt:lpstr>AdaBoost – jaka predikcija</vt:lpstr>
      <vt:lpstr>AdaBoost - primena</vt:lpstr>
      <vt:lpstr>AdaBoost – za i protiv</vt:lpstr>
      <vt:lpstr>Izvršavanje</vt:lpstr>
      <vt:lpstr>Rezultati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Boosting (AdaBoost)</dc:title>
  <dc:creator>Branko Kovac</dc:creator>
  <cp:lastModifiedBy>Branko Kovac</cp:lastModifiedBy>
  <cp:revision>23</cp:revision>
  <dcterms:created xsi:type="dcterms:W3CDTF">2015-12-23T18:14:24Z</dcterms:created>
  <dcterms:modified xsi:type="dcterms:W3CDTF">2015-12-25T08:40:06Z</dcterms:modified>
</cp:coreProperties>
</file>